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69" r:id="rId4"/>
  </p:sldIdLst>
  <p:sldSz cx="12192000" cy="6858000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B716-2880-49EF-83AE-ACDEAEFD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520E8-1D03-499E-AF9C-3FAEDEBB6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3336A-91A9-454F-82F8-7D2761AA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C3864-708A-4AEE-9F3C-8D6CFDAC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091C6-8306-4952-937F-C291CEC6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1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02F2-6F4C-4AB9-88D3-96616DF1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66696-AA08-4A49-96E4-F3C73AF48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8A1C-B506-4ABD-82B6-20C33A43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7D9B-807B-493F-83D0-E6A8B677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6671-59C8-40F2-9782-CBF9E58C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9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E5017-29C8-434F-91DF-5CE4C0BA2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8243-C7E8-46BA-A8BC-A073737C7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3A05-8D48-473F-A955-150D5431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9EFBC-9CC0-465D-A87C-C16AAD21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6875F-CA4E-4C4E-B0CA-CC2A901A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6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60F7-81D0-4564-90AB-ABC656F3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9F80-D69A-4839-9C44-08DCC38E1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6433E-975F-45D5-BDF6-4187696B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7E0E8-A478-41F2-9279-F6E2F0F0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F1C84-03DF-4F65-B406-0312F7B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8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BAE5-7B0E-4B25-B846-48651132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7AA71-C315-498A-BA60-F0E3677E9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A8BB2-DF75-4188-9353-FE3B15CB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BB6F3-24B1-455E-88CE-BF709B43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70F8F-713A-42CD-9BE6-07979D60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07D7-F7BF-4A78-B276-D3FB4106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A88C7-2BF6-420E-9711-CC7A96BF0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44AA9-52E5-4735-93C5-B263C888A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8EBC5-BAC8-4653-AB49-2730293F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3A452-DF0C-4747-BDD9-3E319AB4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D8E1F-2410-4ED5-BE4D-C447B4E2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1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1726-E1C6-4A87-9A48-ED188E70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BFE30-32A8-4CF6-B471-5482F12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6D2B4-87AC-46AD-8286-DF1FDBB3A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0FAC3C-8C46-4556-B5DC-2500279B9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44C43-5AB5-4795-A7F6-FD45FDEAE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8B412-A7FF-4DA7-943F-5F0678F0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9CA278-C42F-4AFF-ADF7-04E1073E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308089-77D1-4948-B73D-287B695E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1152-DB42-4072-BA51-E59A2E0C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EE8349-421C-4F1C-8318-C92F93E6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E2580-E511-42D1-8801-33D9B6FF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715DA-63E8-4091-AF37-E2052527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944C1-5E15-4793-8418-A4FD0F3F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13BE3-11B7-4D8E-8FE0-73220B15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A7528-57B5-4648-BA32-326CE871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0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6ADBB-4F3A-4DAF-9B9B-8483E9A0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2722-5583-4778-82F0-D53E02C4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C7CB7-6AF3-417E-88CA-0A4DDBFDF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1C9AA-550E-4ECA-8BE5-C791CF4F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8F83B-AE52-4DB5-BEFD-C6694EAC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15655-FE41-4C17-96DD-DBD2DDB5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FF4A-B847-467F-A049-06BA7879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F6417-A42D-47F0-9A35-032CA69BD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041AB-DD96-4FEF-B2D3-2A58E83AC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CA23-30DA-475F-BE32-2D516497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B2888-40A3-4995-832B-7F1FE27F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DF88D-25DB-437F-B688-9F7B0F32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67DE1-F688-4A85-BB93-2D9BD8DA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40523-C619-43E7-9ED7-88E274E41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482D-67BF-4277-9A72-33D8AB80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F03D-BC2C-4042-A68C-C6B398093D9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FE-1ECA-4720-A27D-C789E4C61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DE6B9-47ED-4052-BBAB-97ABF8C79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8696-DBC0-40D8-A108-03F50EC9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1AE871D-BDB4-4E98-A1DD-D3E062E6F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06165"/>
              </p:ext>
            </p:extLst>
          </p:nvPr>
        </p:nvGraphicFramePr>
        <p:xfrm>
          <a:off x="553977" y="736968"/>
          <a:ext cx="11020425" cy="569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563">
                  <a:extLst>
                    <a:ext uri="{9D8B030D-6E8A-4147-A177-3AD203B41FA5}">
                      <a16:colId xmlns:a16="http://schemas.microsoft.com/office/drawing/2014/main" val="948165288"/>
                    </a:ext>
                  </a:extLst>
                </a:gridCol>
                <a:gridCol w="1478461">
                  <a:extLst>
                    <a:ext uri="{9D8B030D-6E8A-4147-A177-3AD203B41FA5}">
                      <a16:colId xmlns:a16="http://schemas.microsoft.com/office/drawing/2014/main" val="2363759255"/>
                    </a:ext>
                  </a:extLst>
                </a:gridCol>
                <a:gridCol w="1934665">
                  <a:extLst>
                    <a:ext uri="{9D8B030D-6E8A-4147-A177-3AD203B41FA5}">
                      <a16:colId xmlns:a16="http://schemas.microsoft.com/office/drawing/2014/main" val="532464245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170546438"/>
                    </a:ext>
                  </a:extLst>
                </a:gridCol>
                <a:gridCol w="2441573">
                  <a:extLst>
                    <a:ext uri="{9D8B030D-6E8A-4147-A177-3AD203B41FA5}">
                      <a16:colId xmlns:a16="http://schemas.microsoft.com/office/drawing/2014/main" val="28375994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38262706"/>
                    </a:ext>
                  </a:extLst>
                </a:gridCol>
              </a:tblGrid>
              <a:tr h="10209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Liquid level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sensor/transmitter 24V AC or DC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Liq. temp max 80°C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Ambient temp -30-50°C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Oil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R744 CO2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R600 Butane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R600a Isobutane R290 Propane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Synthetic refrigerants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HFC/HFO/CFC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R717 NH3,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Water, Alcohols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Dirty water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 a metal vessel/tank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19094"/>
                  </a:ext>
                </a:extLst>
              </a:tr>
              <a:tr h="787626">
                <a:tc>
                  <a:txBody>
                    <a:bodyPr/>
                    <a:lstStyle/>
                    <a:p>
                      <a:r>
                        <a:rPr lang="en-US" dirty="0"/>
                        <a:t>Rigid probe </a:t>
                      </a:r>
                      <a:r>
                        <a:rPr lang="en-US" sz="1200" dirty="0"/>
                        <a:t>analog output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HBLC-OIL</a:t>
                      </a:r>
                    </a:p>
                    <a:p>
                      <a:r>
                        <a:rPr lang="en-US" sz="1200" dirty="0"/>
                        <a:t>200-3000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HBLC-CO2</a:t>
                      </a:r>
                    </a:p>
                    <a:p>
                      <a:r>
                        <a:rPr lang="en-US" sz="1200" dirty="0"/>
                        <a:t>200-3000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HBLC-HFC</a:t>
                      </a:r>
                    </a:p>
                    <a:p>
                      <a:r>
                        <a:rPr lang="en-US" sz="1200" dirty="0"/>
                        <a:t>200-3000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HBLT-A2 </a:t>
                      </a:r>
                      <a:r>
                        <a:rPr lang="en-US" sz="1200" b="0" dirty="0"/>
                        <a:t>(max 50°C recommended)</a:t>
                      </a:r>
                    </a:p>
                    <a:p>
                      <a:r>
                        <a:rPr lang="en-US" sz="1200" b="1" dirty="0"/>
                        <a:t>HBLT-A3 </a:t>
                      </a:r>
                      <a:r>
                        <a:rPr lang="en-US" sz="1200" b="0" dirty="0"/>
                        <a:t>all temperatures</a:t>
                      </a:r>
                    </a:p>
                    <a:p>
                      <a:r>
                        <a:rPr lang="en-US" sz="1200" dirty="0"/>
                        <a:t>200-3000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</a:t>
                      </a:r>
                    </a:p>
                    <a:p>
                      <a:r>
                        <a:rPr lang="en-US" sz="1200" dirty="0"/>
                        <a:t>200-2000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23775"/>
                  </a:ext>
                </a:extLst>
              </a:tr>
              <a:tr h="832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Rigid probe </a:t>
                      </a:r>
                      <a:r>
                        <a:rPr lang="en-US" sz="1200" dirty="0"/>
                        <a:t>analog and direct control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HBSLC-OIL/C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HBSLC-OIL/S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HBSLC-OIL/PWM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200-3000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HBSLC-CO2/C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HBSLC-CO2/S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HBSLC-CO2/PWM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200-3000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HBSLC-HFC/C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HBSLC-HFC/S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HBSLC-HFC/PWM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200-3000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HBSLT-A2/C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HBSLT-A2/S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HBSLT-A2/PWM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200-3000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HBSLC/PWM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200-2000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900714"/>
                  </a:ext>
                </a:extLst>
              </a:tr>
              <a:tr h="651404">
                <a:tc>
                  <a:txBody>
                    <a:bodyPr/>
                    <a:lstStyle/>
                    <a:p>
                      <a:r>
                        <a:rPr lang="en-US" dirty="0"/>
                        <a:t>Wire/Flex probe </a:t>
                      </a:r>
                      <a:r>
                        <a:rPr lang="en-US" sz="1200" dirty="0"/>
                        <a:t>analog output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HBLT-FLEX</a:t>
                      </a:r>
                    </a:p>
                    <a:p>
                      <a:r>
                        <a:rPr lang="en-US" sz="1200" dirty="0"/>
                        <a:t>300-2000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HBLT-FLEX</a:t>
                      </a:r>
                    </a:p>
                    <a:p>
                      <a:r>
                        <a:rPr lang="en-US" sz="1200" dirty="0"/>
                        <a:t>300-2000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HBLT-W-Wire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HBLT-W-Wire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HBLT-W-Wire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279367"/>
                  </a:ext>
                </a:extLst>
              </a:tr>
              <a:tr h="845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Wire/Flex probe </a:t>
                      </a:r>
                      <a:r>
                        <a:rPr lang="en-US" sz="1200" dirty="0"/>
                        <a:t>analog and direct control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HBSLT-FLEX/C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HBSLT-FLEX/S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HBSLT-FLEX/PVM</a:t>
                      </a:r>
                    </a:p>
                    <a:p>
                      <a:r>
                        <a:rPr lang="en-US" sz="1200" dirty="0"/>
                        <a:t>300-2000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HBSLT-FLEX/C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HBSLT-FLEX/S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HBSLT-FLEX/PVM</a:t>
                      </a:r>
                    </a:p>
                    <a:p>
                      <a:r>
                        <a:rPr lang="en-US" sz="1200" dirty="0"/>
                        <a:t>300-2000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HBSLT-W-Wire/C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HBSLT-W-Wire/PWM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HBSLT-W-Wire/C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HBSLT-W-Wire/PWM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HBSLT-W-Wire/C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HBSLT-W-Wire/PWM</a:t>
                      </a:r>
                    </a:p>
                    <a:p>
                      <a:r>
                        <a:rPr lang="en-US" sz="1200" dirty="0"/>
                        <a:t>600-6000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22925"/>
                  </a:ext>
                </a:extLst>
              </a:tr>
              <a:tr h="651404">
                <a:tc>
                  <a:txBody>
                    <a:bodyPr/>
                    <a:lstStyle/>
                    <a:p>
                      <a:r>
                        <a:rPr lang="en-US" dirty="0"/>
                        <a:t>Low-cost probe </a:t>
                      </a:r>
                      <a:r>
                        <a:rPr lang="en-US" sz="1200" dirty="0"/>
                        <a:t>analog output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HBLC- thin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200-1600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HBLC- </a:t>
                      </a:r>
                      <a:r>
                        <a:rPr lang="en-US" sz="1200" b="1" dirty="0" err="1"/>
                        <a:t>Fgas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200-1600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200-2000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200-2000 mm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427091"/>
                  </a:ext>
                </a:extLst>
              </a:tr>
              <a:tr h="787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Low-cost 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analog and direct control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 request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 request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 request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HBLC/C</a:t>
                      </a:r>
                    </a:p>
                    <a:p>
                      <a:r>
                        <a:rPr lang="en-US" sz="1200" b="1" dirty="0"/>
                        <a:t>HBLC/S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HBLC/PWM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200-2000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HBLC/C</a:t>
                      </a:r>
                    </a:p>
                    <a:p>
                      <a:r>
                        <a:rPr lang="en-US" sz="1200" b="1" dirty="0"/>
                        <a:t>HBLC/S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HBLC/PWM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200-2000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474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6DF3B8-E1E0-42EC-81B4-B344854807AF}"/>
              </a:ext>
            </a:extLst>
          </p:cNvPr>
          <p:cNvSpPr txBox="1"/>
          <p:nvPr/>
        </p:nvSpPr>
        <p:spPr>
          <a:xfrm>
            <a:off x="902806" y="6485707"/>
            <a:ext cx="431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Indicate the switch is available in an ATEX/IECEx version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41D76-A6EF-4A15-A43C-091CAAF39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6485707"/>
            <a:ext cx="317019" cy="280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E56547-B776-4247-9592-BC024CC2F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609" y="2272976"/>
            <a:ext cx="317019" cy="2804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260ACE-258D-43D0-A044-B0E5A3923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376" y="2307754"/>
            <a:ext cx="317019" cy="280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2BE591-DA61-4F6A-BFBB-807D745D8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117" y="2328859"/>
            <a:ext cx="317019" cy="280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B2A48B-0AF0-4DC7-BC42-5998DB744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5617" y="2270989"/>
            <a:ext cx="317019" cy="280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EB1231-F433-42FE-AD73-1721444A1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600" y="2313526"/>
            <a:ext cx="317019" cy="280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92B4CC-6FD3-4F37-B1E7-230474774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123" y="3805559"/>
            <a:ext cx="317019" cy="2804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88DB56-F843-4E08-9B7B-16D686D24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391" y="3791311"/>
            <a:ext cx="317019" cy="2804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28EF8F-DC00-4A8D-8555-D77077216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607" y="3792426"/>
            <a:ext cx="317019" cy="2804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A3A2AD-69E7-40DE-9C02-4794D237E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5385" y="3801016"/>
            <a:ext cx="317019" cy="2804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6FC0D5-CD7C-4D76-9B85-642DE4F02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251" y="3791311"/>
            <a:ext cx="317019" cy="2804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3335FE-70D3-4106-97FF-48A0F5E26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750" y="5313922"/>
            <a:ext cx="317019" cy="2804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BDB630-8A0F-4BB5-8EB4-9FD80ABAB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651" y="5301605"/>
            <a:ext cx="317019" cy="28044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AEB5A9B-D36D-451D-A108-277274660DAE}"/>
              </a:ext>
            </a:extLst>
          </p:cNvPr>
          <p:cNvGrpSpPr/>
          <p:nvPr/>
        </p:nvGrpSpPr>
        <p:grpSpPr>
          <a:xfrm>
            <a:off x="9535847" y="2308647"/>
            <a:ext cx="507411" cy="307777"/>
            <a:chOff x="11765280" y="1088571"/>
            <a:chExt cx="507411" cy="30777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C0CA08E-0764-48E7-BD0C-269C614A85C1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C4DCAF3-665A-46F9-8257-8F6DA69A8B67}"/>
                </a:ext>
              </a:extLst>
            </p:cNvPr>
            <p:cNvSpPr txBox="1"/>
            <p:nvPr/>
          </p:nvSpPr>
          <p:spPr>
            <a:xfrm>
              <a:off x="11765280" y="1088571"/>
              <a:ext cx="507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1”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36C229-AED2-47FE-A330-F025FBBEF64C}"/>
              </a:ext>
            </a:extLst>
          </p:cNvPr>
          <p:cNvGrpSpPr/>
          <p:nvPr/>
        </p:nvGrpSpPr>
        <p:grpSpPr>
          <a:xfrm>
            <a:off x="3397944" y="5300253"/>
            <a:ext cx="507411" cy="338554"/>
            <a:chOff x="11721983" y="1074019"/>
            <a:chExt cx="507411" cy="33855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0B5C30B-F9FF-4805-BE86-5D04D1CC74A8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8263E2-2D81-49D5-9942-270D4E42E3D9}"/>
                </a:ext>
              </a:extLst>
            </p:cNvPr>
            <p:cNvSpPr txBox="1"/>
            <p:nvPr/>
          </p:nvSpPr>
          <p:spPr>
            <a:xfrm>
              <a:off x="11721983" y="1074019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½”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4B3579-DAF1-4348-93AD-AA6C1D7B44A9}"/>
              </a:ext>
            </a:extLst>
          </p:cNvPr>
          <p:cNvGrpSpPr/>
          <p:nvPr/>
        </p:nvGrpSpPr>
        <p:grpSpPr>
          <a:xfrm>
            <a:off x="11186945" y="4976351"/>
            <a:ext cx="507411" cy="338554"/>
            <a:chOff x="11728133" y="1062685"/>
            <a:chExt cx="507411" cy="33855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AB0EBF8-1E04-43EF-A434-E5B013F34EF2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D1EC9D-F64D-488F-9160-94CF6D96FF22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7A02968-D8E8-49ED-AF2D-CC5797F5F8F3}"/>
              </a:ext>
            </a:extLst>
          </p:cNvPr>
          <p:cNvGrpSpPr/>
          <p:nvPr/>
        </p:nvGrpSpPr>
        <p:grpSpPr>
          <a:xfrm>
            <a:off x="11186945" y="4127398"/>
            <a:ext cx="507411" cy="338554"/>
            <a:chOff x="11728133" y="1062685"/>
            <a:chExt cx="507411" cy="33855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FD7EF86-CFB0-4EF2-AC05-C4E5E582E968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FC6193-2227-4365-8C9A-5BE7274D7E93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E38422-7D44-4DF4-9AD8-0A17FADC99CC}"/>
              </a:ext>
            </a:extLst>
          </p:cNvPr>
          <p:cNvGrpSpPr/>
          <p:nvPr/>
        </p:nvGrpSpPr>
        <p:grpSpPr>
          <a:xfrm>
            <a:off x="11186946" y="3454354"/>
            <a:ext cx="507411" cy="338554"/>
            <a:chOff x="11728133" y="1062685"/>
            <a:chExt cx="507411" cy="33855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52C1F0B-F9F9-4C43-8C07-A35F6CE7DCB5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0E4113-DBA7-4E16-97A9-31CB599EDAF4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E8FBD6-7FBF-4F87-B3A9-03F435836548}"/>
              </a:ext>
            </a:extLst>
          </p:cNvPr>
          <p:cNvGrpSpPr/>
          <p:nvPr/>
        </p:nvGrpSpPr>
        <p:grpSpPr>
          <a:xfrm>
            <a:off x="5316582" y="1827775"/>
            <a:ext cx="507411" cy="338554"/>
            <a:chOff x="11728133" y="1062685"/>
            <a:chExt cx="507411" cy="338554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4225A2C-1E0B-4163-AE15-7A07957BBB18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5D68072-A8D6-4F0F-930B-0BD584E83E39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45B6D86-D0F1-4378-B54D-77B570176D27}"/>
              </a:ext>
            </a:extLst>
          </p:cNvPr>
          <p:cNvGrpSpPr/>
          <p:nvPr/>
        </p:nvGrpSpPr>
        <p:grpSpPr>
          <a:xfrm>
            <a:off x="3406773" y="1800089"/>
            <a:ext cx="507411" cy="338554"/>
            <a:chOff x="11728133" y="1062685"/>
            <a:chExt cx="507411" cy="33855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0AEB3CB-585D-45D3-9B59-347C0EC03DB0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4D47573-D7BD-4F2C-9C66-5E1DEF1A3B38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6CE56E-E9AF-4DAA-A0D5-A4B75B35BC06}"/>
              </a:ext>
            </a:extLst>
          </p:cNvPr>
          <p:cNvGrpSpPr/>
          <p:nvPr/>
        </p:nvGrpSpPr>
        <p:grpSpPr>
          <a:xfrm>
            <a:off x="3406772" y="2672049"/>
            <a:ext cx="507411" cy="338554"/>
            <a:chOff x="11728133" y="1062685"/>
            <a:chExt cx="507411" cy="338554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253F4F1-4E86-48E4-8803-ED383454E5A5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54F9B9C-0726-49B3-B13F-14E2EA39C2DE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67EF9E8-62AF-4597-969F-B88A87C3E5FB}"/>
              </a:ext>
            </a:extLst>
          </p:cNvPr>
          <p:cNvGrpSpPr/>
          <p:nvPr/>
        </p:nvGrpSpPr>
        <p:grpSpPr>
          <a:xfrm>
            <a:off x="7033648" y="1847949"/>
            <a:ext cx="507411" cy="338554"/>
            <a:chOff x="11728133" y="1062685"/>
            <a:chExt cx="507411" cy="33855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7A9116F-2F52-402C-827A-6AC08E99CBCE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E1F0FD-6984-4590-9250-E65621BFFE84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05BFFB-9A16-4FF6-88C2-143150D76DFE}"/>
              </a:ext>
            </a:extLst>
          </p:cNvPr>
          <p:cNvGrpSpPr/>
          <p:nvPr/>
        </p:nvGrpSpPr>
        <p:grpSpPr>
          <a:xfrm>
            <a:off x="9489992" y="1983233"/>
            <a:ext cx="507411" cy="338554"/>
            <a:chOff x="11728133" y="1062685"/>
            <a:chExt cx="507411" cy="33855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36E55D9-A87F-4F04-B159-E1B463CF738D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3BCAB5-975D-484A-813A-A115305D9FEA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8109DF1-1664-4182-BAC6-55D309AE1D44}"/>
              </a:ext>
            </a:extLst>
          </p:cNvPr>
          <p:cNvGrpSpPr/>
          <p:nvPr/>
        </p:nvGrpSpPr>
        <p:grpSpPr>
          <a:xfrm>
            <a:off x="11223036" y="1827775"/>
            <a:ext cx="507411" cy="338554"/>
            <a:chOff x="11728133" y="1062685"/>
            <a:chExt cx="507411" cy="338554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51F21F6-0599-4737-A19F-296AE569315A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B864DE-CE98-4D4C-A5F7-E230563747BC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B64F617-EE14-4884-8B94-60A547640415}"/>
              </a:ext>
            </a:extLst>
          </p:cNvPr>
          <p:cNvGrpSpPr/>
          <p:nvPr/>
        </p:nvGrpSpPr>
        <p:grpSpPr>
          <a:xfrm>
            <a:off x="3406771" y="3462462"/>
            <a:ext cx="507411" cy="338554"/>
            <a:chOff x="11728133" y="1062685"/>
            <a:chExt cx="507411" cy="33855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6D9A3E8-82D9-4ED6-84E3-F5EB0E1BDE62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C4B479E-92A2-4260-A8B6-96709E406472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0892FEC-0C99-4945-AB7E-D814B296897E}"/>
              </a:ext>
            </a:extLst>
          </p:cNvPr>
          <p:cNvGrpSpPr/>
          <p:nvPr/>
        </p:nvGrpSpPr>
        <p:grpSpPr>
          <a:xfrm>
            <a:off x="7039968" y="2616742"/>
            <a:ext cx="507411" cy="338554"/>
            <a:chOff x="11728133" y="1062685"/>
            <a:chExt cx="507411" cy="33855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6FE02E-0639-44D2-8590-F5D3578925C6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2C1194E-C8B5-4ACA-BC6B-A8264299EB0A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ED1592D-3514-4F8D-8B16-CFE2F500EA9C}"/>
              </a:ext>
            </a:extLst>
          </p:cNvPr>
          <p:cNvGrpSpPr/>
          <p:nvPr/>
        </p:nvGrpSpPr>
        <p:grpSpPr>
          <a:xfrm>
            <a:off x="5330804" y="2659988"/>
            <a:ext cx="507411" cy="338554"/>
            <a:chOff x="11728133" y="1062685"/>
            <a:chExt cx="507411" cy="338554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FC0D3D7-EA17-48F5-97C8-927637D26D21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8B72DC-3C24-435E-AC21-05E2E54C8B5A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5FA72F1-4E23-4951-BA67-2285FC9BA6D6}"/>
              </a:ext>
            </a:extLst>
          </p:cNvPr>
          <p:cNvGrpSpPr/>
          <p:nvPr/>
        </p:nvGrpSpPr>
        <p:grpSpPr>
          <a:xfrm>
            <a:off x="3391209" y="4131452"/>
            <a:ext cx="507411" cy="338554"/>
            <a:chOff x="11728133" y="1062685"/>
            <a:chExt cx="507411" cy="33855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DDE7D0F-E744-49D3-86CD-F3033299901E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1F96977-44F9-4332-95D0-41D1ECA0CBCF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28C0FE8-2DB8-4B07-B938-DF0C4D5E4A99}"/>
              </a:ext>
            </a:extLst>
          </p:cNvPr>
          <p:cNvGrpSpPr/>
          <p:nvPr/>
        </p:nvGrpSpPr>
        <p:grpSpPr>
          <a:xfrm>
            <a:off x="3406263" y="4980405"/>
            <a:ext cx="507411" cy="338554"/>
            <a:chOff x="11728133" y="1062685"/>
            <a:chExt cx="507411" cy="338554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A3C1A4A-8741-424F-A9D7-22BA41B16AAD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C933D5D-2467-4B51-926E-B4BB499418C4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CBC8B17-D3D3-4F82-ACFD-67932DEBF061}"/>
              </a:ext>
            </a:extLst>
          </p:cNvPr>
          <p:cNvGrpSpPr/>
          <p:nvPr/>
        </p:nvGrpSpPr>
        <p:grpSpPr>
          <a:xfrm>
            <a:off x="5320107" y="3478508"/>
            <a:ext cx="507411" cy="338554"/>
            <a:chOff x="11728133" y="1062685"/>
            <a:chExt cx="507411" cy="33855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7668C4E-B7AB-4838-B966-42BC076AC3AF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E26F6E4-CCDD-4A7E-8CFC-0AEDEF839FAB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58126D8-9ACC-41F8-A5F8-B0F7EB19F1C8}"/>
              </a:ext>
            </a:extLst>
          </p:cNvPr>
          <p:cNvGrpSpPr/>
          <p:nvPr/>
        </p:nvGrpSpPr>
        <p:grpSpPr>
          <a:xfrm>
            <a:off x="5318867" y="4151192"/>
            <a:ext cx="507411" cy="338554"/>
            <a:chOff x="11728133" y="1062685"/>
            <a:chExt cx="507411" cy="33855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35D4223-E5F3-4C8A-8CB1-25FCE6A2EE1E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96FBE8-A58D-4740-9B01-182E38CEF05A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DE556E8-D7A1-4C21-AD20-658C2EFAC1BD}"/>
              </a:ext>
            </a:extLst>
          </p:cNvPr>
          <p:cNvGrpSpPr/>
          <p:nvPr/>
        </p:nvGrpSpPr>
        <p:grpSpPr>
          <a:xfrm>
            <a:off x="7005754" y="3458408"/>
            <a:ext cx="507411" cy="338554"/>
            <a:chOff x="11728133" y="1062685"/>
            <a:chExt cx="507411" cy="33855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E5071BE-DEBC-49BE-A8F0-8FB5CCD2A8C0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B996C33-2F5F-46AA-8EC7-B3275400C4F7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DA7084E-950E-4423-8133-804F5410A0A7}"/>
              </a:ext>
            </a:extLst>
          </p:cNvPr>
          <p:cNvGrpSpPr/>
          <p:nvPr/>
        </p:nvGrpSpPr>
        <p:grpSpPr>
          <a:xfrm>
            <a:off x="9489991" y="2625995"/>
            <a:ext cx="507411" cy="338554"/>
            <a:chOff x="11728133" y="1062685"/>
            <a:chExt cx="507411" cy="33855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C50A405A-C18C-4ACD-83EC-B6785DAE4952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6EE925-DECD-4669-901E-D7DEF282835C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780480A-DACC-45C3-BDDF-E19757896E2F}"/>
              </a:ext>
            </a:extLst>
          </p:cNvPr>
          <p:cNvGrpSpPr/>
          <p:nvPr/>
        </p:nvGrpSpPr>
        <p:grpSpPr>
          <a:xfrm>
            <a:off x="11223036" y="2621941"/>
            <a:ext cx="507411" cy="338554"/>
            <a:chOff x="11728133" y="1062685"/>
            <a:chExt cx="507411" cy="338554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40A54E6-4298-469F-B587-3FE5B8F4C298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9393FAA-6ECC-40F4-B9D9-402B16548011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5CDBE3D-6054-4060-AD79-AC14FA84D81B}"/>
              </a:ext>
            </a:extLst>
          </p:cNvPr>
          <p:cNvGrpSpPr/>
          <p:nvPr/>
        </p:nvGrpSpPr>
        <p:grpSpPr>
          <a:xfrm>
            <a:off x="9489991" y="3437912"/>
            <a:ext cx="507411" cy="338554"/>
            <a:chOff x="11728133" y="1062685"/>
            <a:chExt cx="507411" cy="338554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DB84A63-FED8-4544-A2BC-3926378FFD7C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CF28EF0-4A33-4B6B-9026-A80FAE52A048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395D09-2692-41D2-8BC8-E46B9AB0EB43}"/>
              </a:ext>
            </a:extLst>
          </p:cNvPr>
          <p:cNvGrpSpPr/>
          <p:nvPr/>
        </p:nvGrpSpPr>
        <p:grpSpPr>
          <a:xfrm>
            <a:off x="7005753" y="4147605"/>
            <a:ext cx="507411" cy="338554"/>
            <a:chOff x="11728133" y="1062685"/>
            <a:chExt cx="507411" cy="33855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672FA31-5E3D-4B9C-8997-F5B7C039A5DC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C42A33B-DFD9-4169-9FC5-8EFC5F494567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3EA6B24-9C8C-4CBF-BACA-930B46A89997}"/>
              </a:ext>
            </a:extLst>
          </p:cNvPr>
          <p:cNvGrpSpPr/>
          <p:nvPr/>
        </p:nvGrpSpPr>
        <p:grpSpPr>
          <a:xfrm>
            <a:off x="11197967" y="5663516"/>
            <a:ext cx="507411" cy="338554"/>
            <a:chOff x="11728133" y="1062685"/>
            <a:chExt cx="507411" cy="33855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3B4E528-0223-4685-ABA9-3C572FAA09EC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D511CA0-DFB7-4A44-A8D1-1B1035F42848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D67FA32-8067-4394-9F9A-AE6691270F04}"/>
              </a:ext>
            </a:extLst>
          </p:cNvPr>
          <p:cNvGrpSpPr/>
          <p:nvPr/>
        </p:nvGrpSpPr>
        <p:grpSpPr>
          <a:xfrm>
            <a:off x="9478969" y="5649931"/>
            <a:ext cx="507411" cy="338554"/>
            <a:chOff x="11728133" y="1062685"/>
            <a:chExt cx="507411" cy="33855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D9E6009-0DAD-4536-8082-C9FE645CEE0B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CE78B74-C339-4E8F-B943-7CD0A09A4367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5A7F4FE-CE29-442B-8D05-8D2E2E762163}"/>
              </a:ext>
            </a:extLst>
          </p:cNvPr>
          <p:cNvGrpSpPr/>
          <p:nvPr/>
        </p:nvGrpSpPr>
        <p:grpSpPr>
          <a:xfrm>
            <a:off x="9478968" y="4147380"/>
            <a:ext cx="507411" cy="338554"/>
            <a:chOff x="11728133" y="1062685"/>
            <a:chExt cx="507411" cy="33855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3BD75E5-BFA4-4441-BAEC-4D8474B92B50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CB60865-BBD0-42D2-A846-6195C3BB708D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DE113F8-6399-43D5-AA0B-3AE433D76437}"/>
              </a:ext>
            </a:extLst>
          </p:cNvPr>
          <p:cNvGrpSpPr/>
          <p:nvPr/>
        </p:nvGrpSpPr>
        <p:grpSpPr>
          <a:xfrm>
            <a:off x="9478967" y="4964019"/>
            <a:ext cx="507411" cy="350886"/>
            <a:chOff x="11728133" y="1062685"/>
            <a:chExt cx="507411" cy="338554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5047F5E-3C39-4EC4-AC7E-BDF390638C0A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161809A-7EB6-497E-BD8E-1EFA6F9E3711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39BB80F-9B3D-424A-9056-0BE9DD56D32E}"/>
              </a:ext>
            </a:extLst>
          </p:cNvPr>
          <p:cNvGrpSpPr/>
          <p:nvPr/>
        </p:nvGrpSpPr>
        <p:grpSpPr>
          <a:xfrm>
            <a:off x="7033647" y="4997980"/>
            <a:ext cx="507411" cy="338554"/>
            <a:chOff x="11728133" y="1062685"/>
            <a:chExt cx="507411" cy="338554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BFA3086D-809B-472B-91F1-6FCC9840EACC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ECDFF33-F0C5-48C9-9EAA-64FBB884B263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5F66AF0-E372-430E-B311-EEAF60CC340A}"/>
              </a:ext>
            </a:extLst>
          </p:cNvPr>
          <p:cNvGrpSpPr/>
          <p:nvPr/>
        </p:nvGrpSpPr>
        <p:grpSpPr>
          <a:xfrm>
            <a:off x="7033647" y="5293498"/>
            <a:ext cx="507411" cy="338554"/>
            <a:chOff x="11721983" y="1074019"/>
            <a:chExt cx="507411" cy="338554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10A9ED4-3BA7-44B8-85E4-D24F5FA716AD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7DB53B9-D113-4FCB-B91D-F6DB605777C3}"/>
                </a:ext>
              </a:extLst>
            </p:cNvPr>
            <p:cNvSpPr txBox="1"/>
            <p:nvPr/>
          </p:nvSpPr>
          <p:spPr>
            <a:xfrm>
              <a:off x="11721983" y="1074019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½”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E130749-10AE-4030-B94F-FEBCF2E5ED84}"/>
              </a:ext>
            </a:extLst>
          </p:cNvPr>
          <p:cNvGrpSpPr/>
          <p:nvPr/>
        </p:nvGrpSpPr>
        <p:grpSpPr>
          <a:xfrm>
            <a:off x="9534651" y="2975070"/>
            <a:ext cx="507411" cy="307777"/>
            <a:chOff x="11765280" y="1088571"/>
            <a:chExt cx="507411" cy="307777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7AA9517-385D-4A40-A746-C21265437B6E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17F3498-2A85-4554-892B-9B3B950D08D1}"/>
                </a:ext>
              </a:extLst>
            </p:cNvPr>
            <p:cNvSpPr txBox="1"/>
            <p:nvPr/>
          </p:nvSpPr>
          <p:spPr>
            <a:xfrm>
              <a:off x="11765280" y="1088571"/>
              <a:ext cx="507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1”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79F5B76-13AE-47C1-9E46-8F0BAC5CF874}"/>
              </a:ext>
            </a:extLst>
          </p:cNvPr>
          <p:cNvGrpSpPr/>
          <p:nvPr/>
        </p:nvGrpSpPr>
        <p:grpSpPr>
          <a:xfrm>
            <a:off x="6214433" y="6485707"/>
            <a:ext cx="507411" cy="307777"/>
            <a:chOff x="11765280" y="1088571"/>
            <a:chExt cx="507411" cy="307777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773D0EF-6358-49C2-B832-61AE7F35F92C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E56D5FA-5344-479D-A3F2-ED0ECCE8E64D}"/>
                </a:ext>
              </a:extLst>
            </p:cNvPr>
            <p:cNvSpPr txBox="1"/>
            <p:nvPr/>
          </p:nvSpPr>
          <p:spPr>
            <a:xfrm>
              <a:off x="11765280" y="1088571"/>
              <a:ext cx="507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1”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0F488B3-4402-40AA-A7AC-AD071BE2E712}"/>
              </a:ext>
            </a:extLst>
          </p:cNvPr>
          <p:cNvGrpSpPr/>
          <p:nvPr/>
        </p:nvGrpSpPr>
        <p:grpSpPr>
          <a:xfrm>
            <a:off x="5600523" y="6470318"/>
            <a:ext cx="507411" cy="338554"/>
            <a:chOff x="11721983" y="1074019"/>
            <a:chExt cx="507411" cy="338554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41D6C7B-73DA-4C4B-833B-72199E41F9FE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343057-B24F-4469-9770-749EB978B880}"/>
                </a:ext>
              </a:extLst>
            </p:cNvPr>
            <p:cNvSpPr txBox="1"/>
            <p:nvPr/>
          </p:nvSpPr>
          <p:spPr>
            <a:xfrm>
              <a:off x="11721983" y="1074019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½”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CD69E2F-FD9B-4E6F-BB80-82761BCFE358}"/>
              </a:ext>
            </a:extLst>
          </p:cNvPr>
          <p:cNvGrpSpPr/>
          <p:nvPr/>
        </p:nvGrpSpPr>
        <p:grpSpPr>
          <a:xfrm>
            <a:off x="5896571" y="6470498"/>
            <a:ext cx="507411" cy="338554"/>
            <a:chOff x="11728133" y="1062685"/>
            <a:chExt cx="507411" cy="338554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CD9B20C-1CC7-4EDE-8F36-53C1B849F3B2}"/>
                </a:ext>
              </a:extLst>
            </p:cNvPr>
            <p:cNvSpPr/>
            <p:nvPr/>
          </p:nvSpPr>
          <p:spPr>
            <a:xfrm>
              <a:off x="11773989" y="1088571"/>
              <a:ext cx="269965" cy="27867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F3B13CA-6812-4421-8B02-9C57808120AC}"/>
                </a:ext>
              </a:extLst>
            </p:cNvPr>
            <p:cNvSpPr txBox="1"/>
            <p:nvPr/>
          </p:nvSpPr>
          <p:spPr>
            <a:xfrm>
              <a:off x="11728133" y="1062685"/>
              <a:ext cx="507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¾”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10CC8FF-B492-47BE-B386-F1BD99480D45}"/>
              </a:ext>
            </a:extLst>
          </p:cNvPr>
          <p:cNvSpPr txBox="1"/>
          <p:nvPr/>
        </p:nvSpPr>
        <p:spPr>
          <a:xfrm>
            <a:off x="6525564" y="6457600"/>
            <a:ext cx="4313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Connection diameter available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F2F37E-F022-4638-88D0-C28F5C639F7A}"/>
              </a:ext>
            </a:extLst>
          </p:cNvPr>
          <p:cNvSpPr txBox="1"/>
          <p:nvPr/>
        </p:nvSpPr>
        <p:spPr>
          <a:xfrm>
            <a:off x="553977" y="196904"/>
            <a:ext cx="8015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Level sensors/transmitters for different types of liquids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ACB4F7-1281-4E4A-B05E-C7E4C0C33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09" y="6528565"/>
            <a:ext cx="2644060" cy="26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0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Diagram&#10;&#10;Description automatically generated">
            <a:extLst>
              <a:ext uri="{FF2B5EF4-FFF2-40B4-BE49-F238E27FC236}">
                <a16:creationId xmlns:a16="http://schemas.microsoft.com/office/drawing/2014/main" id="{11D7CC14-5E9B-4ABD-BF3C-77F6F7937C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4" r="3990"/>
          <a:stretch/>
        </p:blipFill>
        <p:spPr>
          <a:xfrm>
            <a:off x="2636741" y="5244821"/>
            <a:ext cx="2545698" cy="142786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748380C-EC90-429A-BDAB-99D9AFDDAF6F}"/>
              </a:ext>
            </a:extLst>
          </p:cNvPr>
          <p:cNvSpPr txBox="1"/>
          <p:nvPr/>
        </p:nvSpPr>
        <p:spPr>
          <a:xfrm>
            <a:off x="238500" y="816946"/>
            <a:ext cx="20423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Settings</a:t>
            </a:r>
          </a:p>
          <a:p>
            <a:r>
              <a:rPr lang="en-US" sz="1200" dirty="0"/>
              <a:t>All the sensors has numerous settings for making the measurement more accurate provide alarms etc.</a:t>
            </a:r>
          </a:p>
          <a:p>
            <a:r>
              <a:rPr lang="en-US" sz="1200" dirty="0"/>
              <a:t>The sensor can be connected to a PC with HB tool installed using an USB/M12 connection cable.</a:t>
            </a:r>
          </a:p>
          <a:p>
            <a:r>
              <a:rPr lang="en-US" sz="1200" dirty="0"/>
              <a:t>The tool can be downloaded for free from our web page.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1EBA0B-0EE7-435F-8C40-18819462D5C5}"/>
              </a:ext>
            </a:extLst>
          </p:cNvPr>
          <p:cNvSpPr txBox="1"/>
          <p:nvPr/>
        </p:nvSpPr>
        <p:spPr>
          <a:xfrm>
            <a:off x="5766776" y="810021"/>
            <a:ext cx="29042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Sensors with direct valve control and analog output</a:t>
            </a:r>
          </a:p>
          <a:p>
            <a:r>
              <a:rPr lang="en-US" sz="1200" dirty="0"/>
              <a:t>Sensors with an output cable can control a valve directly. Three different versions exist</a:t>
            </a:r>
          </a:p>
          <a:p>
            <a:endParaRPr lang="en-US" sz="1200" dirty="0"/>
          </a:p>
          <a:p>
            <a:r>
              <a:rPr lang="en-US" sz="1200" dirty="0"/>
              <a:t>/C for modulating valve</a:t>
            </a:r>
          </a:p>
          <a:p>
            <a:r>
              <a:rPr lang="en-US" sz="1200" dirty="0"/>
              <a:t>/S for stepper motor</a:t>
            </a:r>
          </a:p>
          <a:p>
            <a:r>
              <a:rPr lang="en-US" sz="1200" dirty="0"/>
              <a:t>/PWM  for pulse modulating valve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9230F75-7B74-4178-8856-D4E9EB367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655" y="4168839"/>
            <a:ext cx="1805127" cy="106051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8C5F390-9D6E-43F8-BE42-D40BB68839AA}"/>
              </a:ext>
            </a:extLst>
          </p:cNvPr>
          <p:cNvSpPr txBox="1"/>
          <p:nvPr/>
        </p:nvSpPr>
        <p:spPr>
          <a:xfrm>
            <a:off x="5768382" y="3805361"/>
            <a:ext cx="152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24V versions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D6A272DB-64F8-42E7-84B2-703322272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0107" y="5004085"/>
            <a:ext cx="1578464" cy="9387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+24 VDC (Brown)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2: not used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not 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4: Analog output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 not used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0FB52854-F2DB-4DE5-A9B4-718B35145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616" y="847467"/>
            <a:ext cx="634907" cy="557614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7A55D938-9F01-4432-9465-3A5EB6D10137}"/>
              </a:ext>
            </a:extLst>
          </p:cNvPr>
          <p:cNvSpPr txBox="1"/>
          <p:nvPr/>
        </p:nvSpPr>
        <p:spPr>
          <a:xfrm>
            <a:off x="9627095" y="820354"/>
            <a:ext cx="2215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ATEX/IECEx approved sensors with IEC 61076-2-101 M12 plug</a:t>
            </a:r>
          </a:p>
          <a:p>
            <a:endParaRPr lang="en-US" sz="16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E6B631-1A42-4121-8DA9-55E7B8855CB0}"/>
              </a:ext>
            </a:extLst>
          </p:cNvPr>
          <p:cNvSpPr txBox="1"/>
          <p:nvPr/>
        </p:nvSpPr>
        <p:spPr>
          <a:xfrm>
            <a:off x="9012616" y="1748500"/>
            <a:ext cx="2711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Most of the 24V sensors are available in an ATEX/IECEx approved version. The switch has a two-wire analog output which will grow linear to the level from 4 to 20 mA. The switch has settings which can be changed when connecting it to the HB-tool.</a:t>
            </a:r>
          </a:p>
          <a:p>
            <a:r>
              <a:rPr lang="en-US" sz="1200" dirty="0"/>
              <a:t>The sensor is used together with a barrier to comply with ATEX/IECEx requirements.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7E0F1C74-44A9-449F-A62A-8BEA6B204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078" y="3893373"/>
            <a:ext cx="1805127" cy="1060513"/>
          </a:xfrm>
          <a:prstGeom prst="rect">
            <a:avLst/>
          </a:prstGeom>
        </p:spPr>
      </p:pic>
      <p:sp>
        <p:nvSpPr>
          <p:cNvPr id="60" name="Text Box 9">
            <a:extLst>
              <a:ext uri="{FF2B5EF4-FFF2-40B4-BE49-F238E27FC236}">
                <a16:creationId xmlns:a16="http://schemas.microsoft.com/office/drawing/2014/main" id="{C5B18F13-33CF-4580-9AA4-E29A3A4C3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932" y="5548872"/>
            <a:ext cx="2110260" cy="9387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+24 VDC or 24VAC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(Brown)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2: - common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24VAC (White)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Remote input 4-20 mA (Blue)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 output 4-20 mA (Black)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 Run-in signal (Grey)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A3499295-B86E-4AC7-90C1-4015319893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24" t="14344" r="4736" b="12076"/>
          <a:stretch/>
        </p:blipFill>
        <p:spPr>
          <a:xfrm>
            <a:off x="8917842" y="5136067"/>
            <a:ext cx="1209037" cy="674756"/>
          </a:xfrm>
          <a:prstGeom prst="rect">
            <a:avLst/>
          </a:prstGeom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7EFADC0-1753-4A90-9FBE-A3DE3C15EB8C}"/>
              </a:ext>
            </a:extLst>
          </p:cNvPr>
          <p:cNvCxnSpPr>
            <a:cxnSpLocks/>
          </p:cNvCxnSpPr>
          <p:nvPr/>
        </p:nvCxnSpPr>
        <p:spPr>
          <a:xfrm flipH="1" flipV="1">
            <a:off x="6323960" y="4494884"/>
            <a:ext cx="373441" cy="933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C73093A-54B2-48BC-8555-DC69735494AF}"/>
              </a:ext>
            </a:extLst>
          </p:cNvPr>
          <p:cNvCxnSpPr>
            <a:cxnSpLocks/>
          </p:cNvCxnSpPr>
          <p:nvPr/>
        </p:nvCxnSpPr>
        <p:spPr>
          <a:xfrm flipH="1" flipV="1">
            <a:off x="9515727" y="4215898"/>
            <a:ext cx="373441" cy="933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5A7C5ED9-0FA7-43B7-83B6-2BCEC5EEE87E}"/>
              </a:ext>
            </a:extLst>
          </p:cNvPr>
          <p:cNvSpPr txBox="1"/>
          <p:nvPr/>
        </p:nvSpPr>
        <p:spPr>
          <a:xfrm>
            <a:off x="493986" y="17867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Settings and Connections</a:t>
            </a: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701304B2-328C-402F-A3D8-767C4221CB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737" y="6507567"/>
            <a:ext cx="2698413" cy="267611"/>
          </a:xfrm>
          <a:prstGeom prst="rect">
            <a:avLst/>
          </a:prstGeom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2ED90FF-B2E4-48B8-85EA-CD8857602770}"/>
              </a:ext>
            </a:extLst>
          </p:cNvPr>
          <p:cNvCxnSpPr/>
          <p:nvPr/>
        </p:nvCxnSpPr>
        <p:spPr>
          <a:xfrm>
            <a:off x="2448910" y="924910"/>
            <a:ext cx="0" cy="569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DD1E5B7-A2AA-488D-9093-3ACD3B59C82B}"/>
              </a:ext>
            </a:extLst>
          </p:cNvPr>
          <p:cNvCxnSpPr/>
          <p:nvPr/>
        </p:nvCxnSpPr>
        <p:spPr>
          <a:xfrm>
            <a:off x="5547662" y="899195"/>
            <a:ext cx="0" cy="569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2998301-9816-4567-869D-F6E2A774CE49}"/>
              </a:ext>
            </a:extLst>
          </p:cNvPr>
          <p:cNvCxnSpPr/>
          <p:nvPr/>
        </p:nvCxnSpPr>
        <p:spPr>
          <a:xfrm>
            <a:off x="8646414" y="873480"/>
            <a:ext cx="0" cy="569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110CF2-AB86-4E6A-B910-F62BE426C6CB}"/>
              </a:ext>
            </a:extLst>
          </p:cNvPr>
          <p:cNvSpPr/>
          <p:nvPr/>
        </p:nvSpPr>
        <p:spPr>
          <a:xfrm rot="271747" flipH="1">
            <a:off x="5949798" y="5228713"/>
            <a:ext cx="225526" cy="874606"/>
          </a:xfrm>
          <a:custGeom>
            <a:avLst/>
            <a:gdLst>
              <a:gd name="connsiteX0" fmla="*/ 23614 w 337122"/>
              <a:gd name="connsiteY0" fmla="*/ 0 h 914400"/>
              <a:gd name="connsiteX1" fmla="*/ 32322 w 337122"/>
              <a:gd name="connsiteY1" fmla="*/ 539931 h 914400"/>
              <a:gd name="connsiteX2" fmla="*/ 337122 w 337122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122" h="914400">
                <a:moveTo>
                  <a:pt x="23614" y="0"/>
                </a:moveTo>
                <a:cubicBezTo>
                  <a:pt x="1842" y="193765"/>
                  <a:pt x="-19929" y="387531"/>
                  <a:pt x="32322" y="539931"/>
                </a:cubicBezTo>
                <a:cubicBezTo>
                  <a:pt x="84573" y="692331"/>
                  <a:pt x="277613" y="828766"/>
                  <a:pt x="337122" y="914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3AB8FD-FB47-49AC-881B-6BA2916EE030}"/>
              </a:ext>
            </a:extLst>
          </p:cNvPr>
          <p:cNvSpPr/>
          <p:nvPr/>
        </p:nvSpPr>
        <p:spPr>
          <a:xfrm>
            <a:off x="5766776" y="6018232"/>
            <a:ext cx="55717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Valve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A4E3D5-54E8-46F9-BFB6-ED73FDDF45EC}"/>
              </a:ext>
            </a:extLst>
          </p:cNvPr>
          <p:cNvSpPr txBox="1"/>
          <p:nvPr/>
        </p:nvSpPr>
        <p:spPr>
          <a:xfrm>
            <a:off x="2533886" y="847467"/>
            <a:ext cx="290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Sensors with analog output</a:t>
            </a:r>
          </a:p>
          <a:p>
            <a:r>
              <a:rPr lang="en-US" sz="1200" dirty="0"/>
              <a:t>All sensors has an analog output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F516123-D3CC-4A97-B40B-F35585081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021" y="1988971"/>
            <a:ext cx="1805127" cy="1060513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B7D5A69-DECE-45D6-9A0A-0157D958F177}"/>
              </a:ext>
            </a:extLst>
          </p:cNvPr>
          <p:cNvCxnSpPr>
            <a:cxnSpLocks/>
          </p:cNvCxnSpPr>
          <p:nvPr/>
        </p:nvCxnSpPr>
        <p:spPr>
          <a:xfrm flipH="1" flipV="1">
            <a:off x="3110975" y="2319178"/>
            <a:ext cx="373441" cy="933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9">
            <a:extLst>
              <a:ext uri="{FF2B5EF4-FFF2-40B4-BE49-F238E27FC236}">
                <a16:creationId xmlns:a16="http://schemas.microsoft.com/office/drawing/2014/main" id="{6EDD3A5B-9EE1-41FC-A17C-F20757E8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314" y="3041445"/>
            <a:ext cx="2110260" cy="9387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+24 VDC or 24VAC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(Brown)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2: - common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24VAC (White)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Remote input 4-20 mA (Blue)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 output 4-20 mA (Black)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 Run-in signal (Grey)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606B7-C3E1-4CF9-93CC-3D2A4B318D0D}"/>
              </a:ext>
            </a:extLst>
          </p:cNvPr>
          <p:cNvSpPr/>
          <p:nvPr/>
        </p:nvSpPr>
        <p:spPr>
          <a:xfrm>
            <a:off x="3751665" y="5674725"/>
            <a:ext cx="141066" cy="144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E81A2BB-5685-45B3-BF3A-DDB6629DEB8F}"/>
              </a:ext>
            </a:extLst>
          </p:cNvPr>
          <p:cNvSpPr/>
          <p:nvPr/>
        </p:nvSpPr>
        <p:spPr>
          <a:xfrm rot="5400000">
            <a:off x="3763346" y="5712993"/>
            <a:ext cx="120769" cy="14106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469D2C-3E89-481F-8111-7C9397787592}"/>
              </a:ext>
            </a:extLst>
          </p:cNvPr>
          <p:cNvSpPr txBox="1"/>
          <p:nvPr/>
        </p:nvSpPr>
        <p:spPr>
          <a:xfrm>
            <a:off x="4109352" y="5680170"/>
            <a:ext cx="8983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/>
              <a:t>Analog output</a:t>
            </a:r>
          </a:p>
          <a:p>
            <a:r>
              <a:rPr lang="en-US" sz="800" b="1" dirty="0"/>
              <a:t>4 – 20 mA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B8A493C-9954-46A0-8A54-4892BA7A1346}"/>
              </a:ext>
            </a:extLst>
          </p:cNvPr>
          <p:cNvSpPr txBox="1"/>
          <p:nvPr/>
        </p:nvSpPr>
        <p:spPr>
          <a:xfrm>
            <a:off x="2706884" y="5049731"/>
            <a:ext cx="133571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Sensor with ISO 4400 connector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F6B21D-BA6F-4286-9676-3E4F73DE53C5}"/>
              </a:ext>
            </a:extLst>
          </p:cNvPr>
          <p:cNvSpPr txBox="1"/>
          <p:nvPr/>
        </p:nvSpPr>
        <p:spPr>
          <a:xfrm>
            <a:off x="2514595" y="1545841"/>
            <a:ext cx="21102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Sensor with M12 connector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18F043-A4D6-4E7F-BA35-B66DFA3F5F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75483" y="4382983"/>
            <a:ext cx="1223839" cy="8753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3026C4-A5B0-4C14-B93A-DDB7B05E40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647" y="3855841"/>
            <a:ext cx="2233842" cy="188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1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1FAA68-694F-483E-A5DB-6FFF2EBCC0A3}"/>
              </a:ext>
            </a:extLst>
          </p:cNvPr>
          <p:cNvSpPr txBox="1"/>
          <p:nvPr/>
        </p:nvSpPr>
        <p:spPr>
          <a:xfrm>
            <a:off x="777766" y="462455"/>
            <a:ext cx="951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Product ordering codes and thread connections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64367-646A-42C5-9713-966418C335F4}"/>
              </a:ext>
            </a:extLst>
          </p:cNvPr>
          <p:cNvSpPr txBox="1"/>
          <p:nvPr/>
        </p:nvSpPr>
        <p:spPr>
          <a:xfrm>
            <a:off x="8450318" y="293136"/>
            <a:ext cx="3258206" cy="436048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Thread codes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stamped on the sensor )</a:t>
            </a:r>
          </a:p>
          <a:p>
            <a:pPr>
              <a:lnSpc>
                <a:spcPct val="115000"/>
              </a:lnSpc>
            </a:pP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= ½” NPT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= ¾” NPT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= ½” BSPT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= ¾” BSPT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= ½”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= ¾”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= 1 1/8” UNEF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= 1”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= 1” NPT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= 1 ¼”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= 1 ½”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= 1 ½” NPT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= ¼” BSPP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= ¼” NPT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= 3/8” NPT</a:t>
            </a:r>
          </a:p>
          <a:p>
            <a:pPr>
              <a:lnSpc>
                <a:spcPct val="115000"/>
              </a:lnSpc>
            </a:pP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= 1 ¼” UNF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8A25CB-56AE-41A2-945C-1C79AB78F8D5}"/>
              </a:ext>
            </a:extLst>
          </p:cNvPr>
          <p:cNvSpPr txBox="1"/>
          <p:nvPr/>
        </p:nvSpPr>
        <p:spPr>
          <a:xfrm>
            <a:off x="8450317" y="5011177"/>
            <a:ext cx="3258207" cy="116955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NPT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(National Pipe Taper)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BSPT (British Standard Pipe Taper (“R”))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BSPP (British Standard Pipe Parallel (“G”))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UNEF (Unified National Extra Fine)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 (Unified National Fine)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C6F833-DB1B-4369-A6D7-6FA11FA4D7FF}"/>
              </a:ext>
            </a:extLst>
          </p:cNvPr>
          <p:cNvSpPr txBox="1"/>
          <p:nvPr/>
        </p:nvSpPr>
        <p:spPr>
          <a:xfrm>
            <a:off x="1489688" y="1347485"/>
            <a:ext cx="322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Open Sans"/>
              </a:rPr>
              <a:t>HBSLT/C-A2-30-6</a:t>
            </a:r>
            <a:endParaRPr lang="en-US" sz="2800" b="1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37BD3CF-30CC-4EAB-A5A9-D7747E69FA4F}"/>
              </a:ext>
            </a:extLst>
          </p:cNvPr>
          <p:cNvSpPr/>
          <p:nvPr/>
        </p:nvSpPr>
        <p:spPr>
          <a:xfrm rot="16200000">
            <a:off x="2533766" y="867381"/>
            <a:ext cx="174562" cy="199736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933FE43-1130-4B8E-9C53-E45118FEA15B}"/>
              </a:ext>
            </a:extLst>
          </p:cNvPr>
          <p:cNvSpPr/>
          <p:nvPr/>
        </p:nvSpPr>
        <p:spPr>
          <a:xfrm>
            <a:off x="483476" y="2360294"/>
            <a:ext cx="1794336" cy="758796"/>
          </a:xfrm>
          <a:prstGeom prst="wedgeRoundRectCallout">
            <a:avLst>
              <a:gd name="adj1" fmla="val 68866"/>
              <a:gd name="adj2" fmla="val -875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Main product code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C768BB3-644A-4B07-9834-87D5261C5536}"/>
              </a:ext>
            </a:extLst>
          </p:cNvPr>
          <p:cNvSpPr/>
          <p:nvPr/>
        </p:nvSpPr>
        <p:spPr>
          <a:xfrm>
            <a:off x="5135844" y="1009066"/>
            <a:ext cx="2658325" cy="461665"/>
          </a:xfrm>
          <a:prstGeom prst="wedgeRoundRectCallout">
            <a:avLst>
              <a:gd name="adj1" fmla="val -134370"/>
              <a:gd name="adj2" fmla="val -12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Cable output for modulating valve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B049BBAA-5E65-491E-9308-09E214C1ED36}"/>
              </a:ext>
            </a:extLst>
          </p:cNvPr>
          <p:cNvSpPr/>
          <p:nvPr/>
        </p:nvSpPr>
        <p:spPr>
          <a:xfrm>
            <a:off x="2861835" y="2655289"/>
            <a:ext cx="1676402" cy="463801"/>
          </a:xfrm>
          <a:prstGeom prst="wedgeRoundRectCallout">
            <a:avLst>
              <a:gd name="adj1" fmla="val 16136"/>
              <a:gd name="adj2" fmla="val -1758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Length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F8703143-D8A6-4816-8552-331B70D53F6E}"/>
              </a:ext>
            </a:extLst>
          </p:cNvPr>
          <p:cNvSpPr/>
          <p:nvPr/>
        </p:nvSpPr>
        <p:spPr>
          <a:xfrm rot="5400000">
            <a:off x="2774553" y="1170075"/>
            <a:ext cx="174563" cy="36410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1AD88B1F-CF87-49E0-95B7-5EA361759A64}"/>
              </a:ext>
            </a:extLst>
          </p:cNvPr>
          <p:cNvSpPr/>
          <p:nvPr/>
        </p:nvSpPr>
        <p:spPr>
          <a:xfrm rot="16200000">
            <a:off x="4348883" y="1786822"/>
            <a:ext cx="197403" cy="18130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086988FE-262A-4F56-9EA9-21EDE6C24FE6}"/>
              </a:ext>
            </a:extLst>
          </p:cNvPr>
          <p:cNvSpPr/>
          <p:nvPr/>
        </p:nvSpPr>
        <p:spPr>
          <a:xfrm>
            <a:off x="5257799" y="2299147"/>
            <a:ext cx="1676402" cy="668501"/>
          </a:xfrm>
          <a:prstGeom prst="wedgeRoundRectCallout">
            <a:avLst>
              <a:gd name="adj1" fmla="val -97510"/>
              <a:gd name="adj2" fmla="val -888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3F83B3-9F32-4E1F-BD81-FBC26EADC6D7}"/>
              </a:ext>
            </a:extLst>
          </p:cNvPr>
          <p:cNvSpPr txBox="1"/>
          <p:nvPr/>
        </p:nvSpPr>
        <p:spPr>
          <a:xfrm>
            <a:off x="522889" y="3375966"/>
            <a:ext cx="5796455" cy="32439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commonly used codes</a:t>
            </a:r>
          </a:p>
          <a:p>
            <a:pPr>
              <a:lnSpc>
                <a:spcPct val="115000"/>
              </a:lnSpc>
            </a:pPr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 connection instead of V track with set screws (standard)</a:t>
            </a:r>
          </a:p>
          <a:p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version</a:t>
            </a:r>
          </a:p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 proof (low temperature version)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temperature version</a:t>
            </a:r>
          </a:p>
          <a:p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Medium temperature version</a:t>
            </a:r>
            <a:endParaRPr lang="en-US" sz="1400" dirty="0"/>
          </a:p>
          <a:p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temperature version</a:t>
            </a:r>
            <a:endParaRPr lang="en-US" sz="1400" dirty="0"/>
          </a:p>
          <a:p>
            <a:r>
              <a:rPr lang="da-DK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HP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pump version</a:t>
            </a:r>
            <a:endParaRPr lang="en-US" sz="1400" dirty="0"/>
          </a:p>
          <a:p>
            <a:r>
              <a:rPr lang="en-US" sz="1400" b="1" dirty="0"/>
              <a:t>HFC:</a:t>
            </a:r>
            <a:r>
              <a:rPr lang="en-US" sz="1400" dirty="0"/>
              <a:t> suited for HFC,HFO,CFC and other synthetic refrigerants</a:t>
            </a:r>
          </a:p>
          <a:p>
            <a:r>
              <a:rPr lang="en-US" sz="1400" b="1" dirty="0"/>
              <a:t>/C: </a:t>
            </a:r>
            <a:r>
              <a:rPr lang="en-US" sz="1400" dirty="0"/>
              <a:t>Built in controller for modulating valve</a:t>
            </a:r>
          </a:p>
          <a:p>
            <a:r>
              <a:rPr lang="en-US" sz="1400" b="1" dirty="0"/>
              <a:t>/S: </a:t>
            </a:r>
            <a:r>
              <a:rPr lang="en-US" sz="1400" dirty="0"/>
              <a:t>Built in controller for stepper motor valve</a:t>
            </a:r>
          </a:p>
          <a:p>
            <a:r>
              <a:rPr lang="en-US" sz="1400" b="1" dirty="0"/>
              <a:t>/PWM: </a:t>
            </a:r>
            <a:r>
              <a:rPr lang="en-US" sz="1400" dirty="0"/>
              <a:t>Built in controller for pulse width modulating valve</a:t>
            </a:r>
          </a:p>
          <a:p>
            <a:r>
              <a:rPr lang="en-US" sz="1400" b="1" dirty="0"/>
              <a:t>SSR-1: </a:t>
            </a:r>
            <a:r>
              <a:rPr lang="en-US" sz="1400" dirty="0"/>
              <a:t>Solid state relay output for 24V DC/AC supply</a:t>
            </a:r>
          </a:p>
          <a:p>
            <a:r>
              <a:rPr lang="en-US" sz="1400" b="1" dirty="0"/>
              <a:t>SSR-2: </a:t>
            </a:r>
            <a:r>
              <a:rPr lang="en-US" sz="1400" dirty="0"/>
              <a:t>Solid state relay output for 90-240 V AC supply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7624EC-D09C-481F-B0B6-0DA3BCFEF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12" y="6435265"/>
            <a:ext cx="2694666" cy="26215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CF66F7-38DC-4F4A-A3C1-203A9076CF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82" t="15904" r="21842" b="33670"/>
          <a:stretch/>
        </p:blipFill>
        <p:spPr>
          <a:xfrm>
            <a:off x="10147738" y="1370452"/>
            <a:ext cx="1434661" cy="3237186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72AA761-49A7-4220-8CB9-68A5F82622F8}"/>
              </a:ext>
            </a:extLst>
          </p:cNvPr>
          <p:cNvSpPr/>
          <p:nvPr/>
        </p:nvSpPr>
        <p:spPr>
          <a:xfrm>
            <a:off x="10463051" y="1890209"/>
            <a:ext cx="709449" cy="6636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06F11746-84D7-4AF4-A867-18A2230EE55D}"/>
              </a:ext>
            </a:extLst>
          </p:cNvPr>
          <p:cNvSpPr/>
          <p:nvPr/>
        </p:nvSpPr>
        <p:spPr>
          <a:xfrm rot="16200000">
            <a:off x="3889630" y="1695418"/>
            <a:ext cx="197398" cy="36410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9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11000</TotalTime>
  <Words>909</Words>
  <Application>Microsoft Office PowerPoint</Application>
  <PresentationFormat>Widescreen</PresentationFormat>
  <Paragraphs>216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Kudsk</dc:creator>
  <cp:lastModifiedBy>Henrik Kudsk</cp:lastModifiedBy>
  <cp:revision>88</cp:revision>
  <cp:lastPrinted>2021-04-16T09:46:10Z</cp:lastPrinted>
  <dcterms:created xsi:type="dcterms:W3CDTF">2021-03-11T11:56:12Z</dcterms:created>
  <dcterms:modified xsi:type="dcterms:W3CDTF">2021-04-20T06:45:59Z</dcterms:modified>
</cp:coreProperties>
</file>